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72" r:id="rId3"/>
    <p:sldId id="27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8AB22-4326-4246-8557-ABC44418040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BF277-AB18-4935-A7D1-5D61E5739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85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1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7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7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33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0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8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7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00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4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2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8784-219C-441C-9D63-577094BF32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14EB3-9932-4ACF-AB28-6941AC94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1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" y="162370"/>
            <a:ext cx="9143999" cy="3793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АДМИНИСТРАТИВНОЙ ОТВЕСТВЕННОСТИ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461" y="2853516"/>
            <a:ext cx="8703281" cy="132343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Нарушение обеспечивающих безопасность жизни и здоровья людей, сохранность имущества, охрану окружающей среды правил или норм эксплуатации тракторов, самоходных, дорожно-строительных и иных машин, прицепов к ним, оборудования, надзор за техническим состоянием которых осуществляют органы, осуществляющие региональный государственный надзор в области технического состояния самоходных машин и других видов техники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5428" y="669148"/>
            <a:ext cx="8170183" cy="1401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54000" rIns="0" bIns="54000" rtlCol="0" anchor="ctr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Нарушение правил или норм эксплуатации тракторов, самоходных, дорожно-строительных и иных машин и оборудования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23100" y="5464033"/>
            <a:ext cx="1641375" cy="6463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от </a:t>
            </a:r>
            <a:r>
              <a:rPr lang="ru-RU" b="1" dirty="0" smtClean="0">
                <a:solidFill>
                  <a:srgbClr val="C00000"/>
                </a:solidFill>
              </a:rPr>
              <a:t>100 руб.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 </a:t>
            </a:r>
            <a:r>
              <a:rPr lang="ru-RU" b="1" dirty="0" smtClean="0">
                <a:solidFill>
                  <a:srgbClr val="C00000"/>
                </a:solidFill>
              </a:rPr>
              <a:t>300  руб.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86160" y="2173497"/>
            <a:ext cx="2371683" cy="550508"/>
          </a:xfrm>
          <a:prstGeom prst="roundRect">
            <a:avLst/>
          </a:prstGeom>
          <a:solidFill>
            <a:srgbClr val="003399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ст. </a:t>
            </a:r>
            <a:r>
              <a:rPr lang="ru-RU" sz="2400" b="1" dirty="0" smtClean="0"/>
              <a:t>9.3 </a:t>
            </a:r>
            <a:r>
              <a:rPr lang="ru-RU" sz="2400" b="1" dirty="0"/>
              <a:t>КоАП РФ</a:t>
            </a:r>
            <a:r>
              <a:rPr lang="ru-RU" sz="2400" dirty="0"/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78865" y="4811063"/>
            <a:ext cx="1445106" cy="496005"/>
          </a:xfrm>
          <a:prstGeom prst="roundRect">
            <a:avLst/>
          </a:prstGeom>
          <a:solidFill>
            <a:srgbClr val="006666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ШТРАФ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55981" y="4288590"/>
            <a:ext cx="3050849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физические лица</a:t>
            </a:r>
            <a:r>
              <a:rPr lang="ru-RU" sz="2400" dirty="0" smtClean="0"/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67400" y="4822553"/>
            <a:ext cx="1758334" cy="496005"/>
          </a:xfrm>
          <a:prstGeom prst="roundRect">
            <a:avLst/>
          </a:prstGeom>
          <a:solidFill>
            <a:srgbClr val="006666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023" y="4822554"/>
            <a:ext cx="1980300" cy="496004"/>
          </a:xfrm>
          <a:prstGeom prst="roundRect">
            <a:avLst/>
          </a:prstGeom>
          <a:solidFill>
            <a:srgbClr val="006666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ПРЕДУПРЕЖДЕНИЕ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01598" y="5448644"/>
            <a:ext cx="2237943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лишение права управления транспортными средствами на срок от трех до шести месяцев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70047" y="4288589"/>
            <a:ext cx="2771895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должностные лица</a:t>
            </a:r>
            <a:r>
              <a:rPr lang="ru-RU" sz="2400" dirty="0" smtClean="0"/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35072" y="5471687"/>
            <a:ext cx="2641844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от </a:t>
            </a:r>
            <a:r>
              <a:rPr lang="ru-RU" b="1" dirty="0" smtClean="0">
                <a:solidFill>
                  <a:srgbClr val="C00000"/>
                </a:solidFill>
              </a:rPr>
              <a:t>500 руб. </a:t>
            </a:r>
            <a:r>
              <a:rPr lang="ru-RU" b="1" dirty="0">
                <a:solidFill>
                  <a:srgbClr val="C00000"/>
                </a:solidFill>
              </a:rPr>
              <a:t>до </a:t>
            </a:r>
            <a:r>
              <a:rPr lang="ru-RU" b="1" dirty="0" smtClean="0">
                <a:solidFill>
                  <a:srgbClr val="C00000"/>
                </a:solidFill>
              </a:rPr>
              <a:t>1000  руб.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13610" y="4833046"/>
            <a:ext cx="2084768" cy="496005"/>
          </a:xfrm>
          <a:prstGeom prst="roundRect">
            <a:avLst/>
          </a:prstGeom>
          <a:solidFill>
            <a:srgbClr val="006666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ШТРАФ</a:t>
            </a:r>
          </a:p>
        </p:txBody>
      </p:sp>
    </p:spTree>
    <p:extLst>
      <p:ext uri="{BB962C8B-B14F-4D97-AF65-F5344CB8AC3E}">
        <p14:creationId xmlns:p14="http://schemas.microsoft.com/office/powerpoint/2010/main" val="211114804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" y="162370"/>
            <a:ext cx="9143999" cy="3793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АДМИНИСТРАТИВНОЙ ОТВЕСТВЕННОСТИ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463" y="3724373"/>
            <a:ext cx="8785077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Нарушение правил государственной регистрации транспортных средств всех видов (за исключением строящихся судов, морских судов, судов смешанного (река - море) плавания, судов внутреннего плавания, включая маломерные суда), механизмов и установок в случае, если регистрация обязательна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5428" y="669149"/>
            <a:ext cx="8170183" cy="1401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54000" rIns="0" bIns="54000" rtlCol="0" anchor="ctr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Нарушение правил государственной регистрации транспортных средств всех видов, механизмов и установок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464" y="5063723"/>
            <a:ext cx="276985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физические лица</a:t>
            </a:r>
            <a:r>
              <a:rPr lang="ru-RU" sz="2400" dirty="0" smtClean="0"/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464" y="5832042"/>
            <a:ext cx="2769854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от </a:t>
            </a:r>
            <a:r>
              <a:rPr lang="ru-RU" b="1" dirty="0" smtClean="0">
                <a:solidFill>
                  <a:srgbClr val="C00000"/>
                </a:solidFill>
              </a:rPr>
              <a:t>1.5 тыс. до 2 тыс.  руб.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16367" y="2173497"/>
            <a:ext cx="2711266" cy="700332"/>
          </a:xfrm>
          <a:prstGeom prst="roundRect">
            <a:avLst/>
          </a:prstGeom>
          <a:solidFill>
            <a:srgbClr val="003399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ч. </a:t>
            </a:r>
            <a:r>
              <a:rPr lang="ru-RU" sz="2400" b="1"/>
              <a:t>1 ст</a:t>
            </a:r>
            <a:r>
              <a:rPr lang="ru-RU" sz="2400" b="1" dirty="0"/>
              <a:t>. </a:t>
            </a:r>
            <a:r>
              <a:rPr lang="ru-RU" sz="2400" b="1" dirty="0" smtClean="0"/>
              <a:t>19.22</a:t>
            </a:r>
          </a:p>
          <a:p>
            <a:pPr algn="ctr"/>
            <a:r>
              <a:rPr lang="ru-RU" sz="2400" b="1" dirty="0" smtClean="0"/>
              <a:t>КоАП </a:t>
            </a:r>
            <a:r>
              <a:rPr lang="ru-RU" sz="2400" b="1" dirty="0"/>
              <a:t>РФ</a:t>
            </a:r>
            <a:r>
              <a:rPr lang="ru-RU" sz="2400" dirty="0"/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16367" y="2945339"/>
            <a:ext cx="2711265" cy="496005"/>
          </a:xfrm>
          <a:prstGeom prst="roundRect">
            <a:avLst/>
          </a:prstGeom>
          <a:solidFill>
            <a:srgbClr val="006666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ШТРАФ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94683" y="5063724"/>
            <a:ext cx="276985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юридические лица</a:t>
            </a:r>
            <a:r>
              <a:rPr lang="ru-RU" sz="2400" dirty="0" smtClean="0"/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6367" y="5077616"/>
            <a:ext cx="276985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должностные лица</a:t>
            </a:r>
            <a:r>
              <a:rPr lang="ru-RU" sz="2400" dirty="0" smtClean="0"/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94686" y="5832042"/>
            <a:ext cx="2769854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от </a:t>
            </a:r>
            <a:r>
              <a:rPr lang="ru-RU" b="1" dirty="0" smtClean="0">
                <a:solidFill>
                  <a:srgbClr val="C00000"/>
                </a:solidFill>
              </a:rPr>
              <a:t>5 тыс. до 10 тыс.  руб.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16367" y="5832042"/>
            <a:ext cx="2769854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от 2</a:t>
            </a:r>
            <a:r>
              <a:rPr lang="ru-RU" b="1" dirty="0" smtClean="0">
                <a:solidFill>
                  <a:srgbClr val="C00000"/>
                </a:solidFill>
              </a:rPr>
              <a:t> тыс. до 3,5 тыс.  руб.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32213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" y="162370"/>
            <a:ext cx="9143999" cy="3793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АДМИНИСТРАТИВНОЙ ОТВЕСТВЕННОСТИ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663" y="3174595"/>
            <a:ext cx="4188507" cy="240065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500" dirty="0"/>
              <a:t>Управление транспортным средством в период его использования, не предусмотренный страховым полисом обязательного страхования гражданской ответственности владельцев транспортного средства, а равно управление транспортным средством с нарушением предусмотренного данным страховым полисом условия управления этим транспортным средством только указанными в данном страховом полисе водителями</a:t>
            </a:r>
            <a:endParaRPr lang="ru-RU" sz="15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5428" y="669149"/>
            <a:ext cx="8170183" cy="1401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54000" rIns="0" bIns="54000" rtlCol="0" anchor="ctr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Несоблюдение требований об обязательном страховании гражданской ответственности владельцев транспортных средств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462" y="5739709"/>
            <a:ext cx="276985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физические лица</a:t>
            </a:r>
            <a:r>
              <a:rPr lang="ru-RU" sz="2400" dirty="0" smtClean="0"/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462" y="6311013"/>
            <a:ext cx="2769854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500 руб.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35428" y="2173497"/>
            <a:ext cx="2711266" cy="482617"/>
          </a:xfrm>
          <a:prstGeom prst="roundRect">
            <a:avLst/>
          </a:prstGeom>
          <a:solidFill>
            <a:srgbClr val="003399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ч. 1 ст. </a:t>
            </a:r>
            <a:r>
              <a:rPr lang="ru-RU" b="1" dirty="0" smtClean="0"/>
              <a:t>12.37 КоАП </a:t>
            </a:r>
            <a:r>
              <a:rPr lang="ru-RU" b="1" dirty="0"/>
              <a:t>РФ</a:t>
            </a:r>
            <a:r>
              <a:rPr lang="ru-RU" dirty="0"/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18159" y="2594674"/>
            <a:ext cx="2204720" cy="496005"/>
          </a:xfrm>
          <a:prstGeom prst="roundRect">
            <a:avLst/>
          </a:prstGeom>
          <a:solidFill>
            <a:srgbClr val="006666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ШТРАФ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94686" y="6311013"/>
            <a:ext cx="2769854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smtClean="0">
                <a:solidFill>
                  <a:srgbClr val="C00000"/>
                </a:solidFill>
              </a:rPr>
              <a:t>800 руб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94345" y="2173497"/>
            <a:ext cx="2711266" cy="482617"/>
          </a:xfrm>
          <a:prstGeom prst="roundRect">
            <a:avLst/>
          </a:prstGeom>
          <a:solidFill>
            <a:srgbClr val="003399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ч. 1 ст. </a:t>
            </a:r>
            <a:r>
              <a:rPr lang="ru-RU" b="1" dirty="0" smtClean="0"/>
              <a:t>12.37 КоАП </a:t>
            </a:r>
            <a:r>
              <a:rPr lang="ru-RU" b="1" dirty="0"/>
              <a:t>РФ</a:t>
            </a:r>
            <a:r>
              <a:rPr lang="ru-RU" dirty="0"/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94686" y="5739708"/>
            <a:ext cx="276985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физические лица</a:t>
            </a:r>
            <a:r>
              <a:rPr lang="ru-RU" sz="2400" dirty="0" smtClean="0"/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76033" y="3190806"/>
            <a:ext cx="4188507" cy="1815882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Неисполнение владельцем транспортного средства установленной федеральным законом обязанности по страхованию своей гражданской ответственности, а равно управление транспортным средством, если такое обязательное страхование заведомо отсутствует</a:t>
            </a:r>
            <a:endParaRPr lang="ru-RU" sz="1500" b="1" dirty="0"/>
          </a:p>
        </p:txBody>
      </p:sp>
    </p:spTree>
    <p:extLst>
      <p:ext uri="{BB962C8B-B14F-4D97-AF65-F5344CB8AC3E}">
        <p14:creationId xmlns:p14="http://schemas.microsoft.com/office/powerpoint/2010/main" val="79676623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326</Words>
  <Application>Microsoft Office PowerPoint</Application>
  <PresentationFormat>Экран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Куслина Влада Валерьевна</dc:creator>
  <cp:lastModifiedBy>Буденкевич Никита Алексеевич</cp:lastModifiedBy>
  <cp:revision>23</cp:revision>
  <dcterms:created xsi:type="dcterms:W3CDTF">2017-10-04T22:48:15Z</dcterms:created>
  <dcterms:modified xsi:type="dcterms:W3CDTF">2018-06-06T07:37:23Z</dcterms:modified>
</cp:coreProperties>
</file>